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2"/>
  </p:notesMasterIdLst>
  <p:sldIdLst>
    <p:sldId id="256" r:id="rId2"/>
    <p:sldId id="304" r:id="rId3"/>
    <p:sldId id="306" r:id="rId4"/>
    <p:sldId id="300" r:id="rId5"/>
    <p:sldId id="310" r:id="rId6"/>
    <p:sldId id="303" r:id="rId7"/>
    <p:sldId id="314" r:id="rId8"/>
    <p:sldId id="271" r:id="rId9"/>
    <p:sldId id="315" r:id="rId10"/>
    <p:sldId id="299" r:id="rId1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, Kate L" initials="TKL" lastIdx="1" clrIdx="0">
    <p:extLst>
      <p:ext uri="{19B8F6BF-5375-455C-9EA6-DF929625EA0E}">
        <p15:presenceInfo xmlns:p15="http://schemas.microsoft.com/office/powerpoint/2012/main" userId="S::KAThomas@washoecounty.us::33a3eb8f-6f35-4ad0-a4e7-6a324b45dd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C048FA-8369-45CE-BA08-A8B2C50CE217}" v="8" dt="2022-01-05T15:15:21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12654-D01C-C54C-BCF4-6A6B644CBAC3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1F4B4CA4-78A2-BA41-AF59-4448B158C1BD}">
      <dgm:prSet phldrT="[Text]" custT="1"/>
      <dgm:spPr/>
      <dgm:t>
        <a:bodyPr lIns="0" rIns="182880"/>
        <a:lstStyle/>
        <a:p>
          <a:r>
            <a:rPr lang="en-US" sz="1100" b="1"/>
            <a:t>Assess pressing </a:t>
          </a:r>
        </a:p>
        <a:p>
          <a:r>
            <a:rPr lang="en-US" sz="1100" b="1"/>
            <a:t>community needs</a:t>
          </a:r>
        </a:p>
      </dgm:t>
    </dgm:pt>
    <dgm:pt modelId="{BF228101-B6BA-DF4F-9557-32AD5E2AF9DF}" type="parTrans" cxnId="{7A3D853C-CCED-4C4A-99BF-18E5D17537D1}">
      <dgm:prSet/>
      <dgm:spPr/>
      <dgm:t>
        <a:bodyPr/>
        <a:lstStyle/>
        <a:p>
          <a:endParaRPr lang="en-US" sz="1200"/>
        </a:p>
      </dgm:t>
    </dgm:pt>
    <dgm:pt modelId="{10710A89-0F5D-D54A-A019-E15AB406989C}" type="sibTrans" cxnId="{7A3D853C-CCED-4C4A-99BF-18E5D17537D1}">
      <dgm:prSet/>
      <dgm:spPr/>
      <dgm:t>
        <a:bodyPr/>
        <a:lstStyle/>
        <a:p>
          <a:endParaRPr lang="en-US" sz="1200"/>
        </a:p>
      </dgm:t>
    </dgm:pt>
    <dgm:pt modelId="{1891B60D-FE14-EE44-A6CD-67E5797B5B93}">
      <dgm:prSet phldrT="[Text]" custT="1"/>
      <dgm:spPr/>
      <dgm:t>
        <a:bodyPr lIns="0" rIns="182880"/>
        <a:lstStyle/>
        <a:p>
          <a:r>
            <a:rPr lang="en-US" sz="1100" b="1"/>
            <a:t>Involve local </a:t>
          </a:r>
        </a:p>
        <a:p>
          <a:r>
            <a:rPr lang="en-US" sz="1100" b="1"/>
            <a:t>solution providers </a:t>
          </a:r>
        </a:p>
      </dgm:t>
    </dgm:pt>
    <dgm:pt modelId="{C2540AFD-DA23-614E-B6F7-594CAB6BF771}" type="parTrans" cxnId="{CE19A549-27A4-5547-B44F-DA9DE5233AB3}">
      <dgm:prSet/>
      <dgm:spPr/>
      <dgm:t>
        <a:bodyPr/>
        <a:lstStyle/>
        <a:p>
          <a:endParaRPr lang="en-US" sz="1200"/>
        </a:p>
      </dgm:t>
    </dgm:pt>
    <dgm:pt modelId="{1A7A248C-A504-394C-81EC-C85F5D3B5C5D}" type="sibTrans" cxnId="{CE19A549-27A4-5547-B44F-DA9DE5233AB3}">
      <dgm:prSet/>
      <dgm:spPr/>
      <dgm:t>
        <a:bodyPr/>
        <a:lstStyle/>
        <a:p>
          <a:endParaRPr lang="en-US" sz="1200"/>
        </a:p>
      </dgm:t>
    </dgm:pt>
    <dgm:pt modelId="{439173F2-44DD-A249-A4CE-EE077FDA9204}">
      <dgm:prSet phldrT="[Text]" custT="1"/>
      <dgm:spPr/>
      <dgm:t>
        <a:bodyPr rIns="182880"/>
        <a:lstStyle/>
        <a:p>
          <a:r>
            <a:rPr lang="en-US" sz="1100" b="1"/>
            <a:t>Begin allocation  </a:t>
          </a:r>
        </a:p>
        <a:p>
          <a:r>
            <a:rPr lang="en-US" sz="1100" b="1"/>
            <a:t>of funds</a:t>
          </a:r>
        </a:p>
      </dgm:t>
    </dgm:pt>
    <dgm:pt modelId="{C436C68B-A89A-D244-BAC6-E835CF5DB6E0}" type="parTrans" cxnId="{92380D9A-D75E-6847-B1E2-7C2791962A64}">
      <dgm:prSet/>
      <dgm:spPr/>
      <dgm:t>
        <a:bodyPr/>
        <a:lstStyle/>
        <a:p>
          <a:endParaRPr lang="en-US" sz="1200"/>
        </a:p>
      </dgm:t>
    </dgm:pt>
    <dgm:pt modelId="{FBC9E000-30F7-B342-B90F-505A824B3729}" type="sibTrans" cxnId="{92380D9A-D75E-6847-B1E2-7C2791962A64}">
      <dgm:prSet/>
      <dgm:spPr/>
      <dgm:t>
        <a:bodyPr/>
        <a:lstStyle/>
        <a:p>
          <a:endParaRPr lang="en-US" sz="1200"/>
        </a:p>
      </dgm:t>
    </dgm:pt>
    <dgm:pt modelId="{BF130445-5A7F-5A4D-803E-A650E3DAB9F3}">
      <dgm:prSet phldrT="[Text]" custT="1"/>
      <dgm:spPr/>
      <dgm:t>
        <a:bodyPr/>
        <a:lstStyle/>
        <a:p>
          <a:r>
            <a:rPr lang="en-US" sz="1100" b="1"/>
            <a:t>Report progress </a:t>
          </a:r>
        </a:p>
        <a:p>
          <a:r>
            <a:rPr lang="en-US" sz="1100" b="1"/>
            <a:t>to community </a:t>
          </a:r>
        </a:p>
      </dgm:t>
    </dgm:pt>
    <dgm:pt modelId="{29EA42CB-60A3-BE41-BD25-144F0452078F}" type="parTrans" cxnId="{612AF8D2-7961-4645-B3AB-3422E41467AC}">
      <dgm:prSet/>
      <dgm:spPr/>
      <dgm:t>
        <a:bodyPr/>
        <a:lstStyle/>
        <a:p>
          <a:endParaRPr lang="en-US" sz="1200"/>
        </a:p>
      </dgm:t>
    </dgm:pt>
    <dgm:pt modelId="{96644E78-2418-0746-BE2E-05D9479943F9}" type="sibTrans" cxnId="{612AF8D2-7961-4645-B3AB-3422E41467AC}">
      <dgm:prSet/>
      <dgm:spPr/>
      <dgm:t>
        <a:bodyPr/>
        <a:lstStyle/>
        <a:p>
          <a:endParaRPr lang="en-US" sz="1200"/>
        </a:p>
      </dgm:t>
    </dgm:pt>
    <dgm:pt modelId="{695EBFC7-D933-5C45-A20E-D506C4D3C3BE}" type="pres">
      <dgm:prSet presAssocID="{AF212654-D01C-C54C-BCF4-6A6B644CBAC3}" presName="Name0" presStyleCnt="0">
        <dgm:presLayoutVars>
          <dgm:dir/>
          <dgm:resizeHandles val="exact"/>
        </dgm:presLayoutVars>
      </dgm:prSet>
      <dgm:spPr/>
    </dgm:pt>
    <dgm:pt modelId="{433E9497-2787-D843-AFD9-69E61A9824DE}" type="pres">
      <dgm:prSet presAssocID="{1F4B4CA4-78A2-BA41-AF59-4448B158C1BD}" presName="parTxOnly" presStyleLbl="node1" presStyleIdx="0" presStyleCnt="4" custScaleX="78024">
        <dgm:presLayoutVars>
          <dgm:bulletEnabled val="1"/>
        </dgm:presLayoutVars>
      </dgm:prSet>
      <dgm:spPr/>
    </dgm:pt>
    <dgm:pt modelId="{AF2FB3AA-9CC8-E64E-BDEC-FE367C0A79E9}" type="pres">
      <dgm:prSet presAssocID="{10710A89-0F5D-D54A-A019-E15AB406989C}" presName="parSpace" presStyleCnt="0"/>
      <dgm:spPr/>
    </dgm:pt>
    <dgm:pt modelId="{33B7AE7A-4E24-5049-80A2-920B9079F28D}" type="pres">
      <dgm:prSet presAssocID="{1891B60D-FE14-EE44-A6CD-67E5797B5B93}" presName="parTxOnly" presStyleLbl="node1" presStyleIdx="1" presStyleCnt="4" custScaleX="76922">
        <dgm:presLayoutVars>
          <dgm:bulletEnabled val="1"/>
        </dgm:presLayoutVars>
      </dgm:prSet>
      <dgm:spPr/>
    </dgm:pt>
    <dgm:pt modelId="{A4A27BE6-3811-3F45-8167-004751C7CC4E}" type="pres">
      <dgm:prSet presAssocID="{1A7A248C-A504-394C-81EC-C85F5D3B5C5D}" presName="parSpace" presStyleCnt="0"/>
      <dgm:spPr/>
    </dgm:pt>
    <dgm:pt modelId="{473037CC-3C01-6840-8793-4FE955B788FD}" type="pres">
      <dgm:prSet presAssocID="{439173F2-44DD-A249-A4CE-EE077FDA9204}" presName="parTxOnly" presStyleLbl="node1" presStyleIdx="2" presStyleCnt="4" custScaleX="85296">
        <dgm:presLayoutVars>
          <dgm:bulletEnabled val="1"/>
        </dgm:presLayoutVars>
      </dgm:prSet>
      <dgm:spPr/>
    </dgm:pt>
    <dgm:pt modelId="{C6169EA7-4CE7-AA46-9251-95ADF692C1F7}" type="pres">
      <dgm:prSet presAssocID="{FBC9E000-30F7-B342-B90F-505A824B3729}" presName="parSpace" presStyleCnt="0"/>
      <dgm:spPr/>
    </dgm:pt>
    <dgm:pt modelId="{CA73EBA7-654E-924F-A3A1-77009206FAB0}" type="pres">
      <dgm:prSet presAssocID="{BF130445-5A7F-5A4D-803E-A650E3DAB9F3}" presName="parTxOnly" presStyleLbl="node1" presStyleIdx="3" presStyleCnt="4" custScaleX="77261">
        <dgm:presLayoutVars>
          <dgm:bulletEnabled val="1"/>
        </dgm:presLayoutVars>
      </dgm:prSet>
      <dgm:spPr/>
    </dgm:pt>
  </dgm:ptLst>
  <dgm:cxnLst>
    <dgm:cxn modelId="{7A3D853C-CCED-4C4A-99BF-18E5D17537D1}" srcId="{AF212654-D01C-C54C-BCF4-6A6B644CBAC3}" destId="{1F4B4CA4-78A2-BA41-AF59-4448B158C1BD}" srcOrd="0" destOrd="0" parTransId="{BF228101-B6BA-DF4F-9557-32AD5E2AF9DF}" sibTransId="{10710A89-0F5D-D54A-A019-E15AB406989C}"/>
    <dgm:cxn modelId="{9A5B925D-35F4-614B-A067-A40B242B9118}" type="presOf" srcId="{1891B60D-FE14-EE44-A6CD-67E5797B5B93}" destId="{33B7AE7A-4E24-5049-80A2-920B9079F28D}" srcOrd="0" destOrd="0" presId="urn:microsoft.com/office/officeart/2005/8/layout/hChevron3"/>
    <dgm:cxn modelId="{CE19A549-27A4-5547-B44F-DA9DE5233AB3}" srcId="{AF212654-D01C-C54C-BCF4-6A6B644CBAC3}" destId="{1891B60D-FE14-EE44-A6CD-67E5797B5B93}" srcOrd="1" destOrd="0" parTransId="{C2540AFD-DA23-614E-B6F7-594CAB6BF771}" sibTransId="{1A7A248C-A504-394C-81EC-C85F5D3B5C5D}"/>
    <dgm:cxn modelId="{F03B3078-881D-5142-95C6-E2A67EC159BA}" type="presOf" srcId="{BF130445-5A7F-5A4D-803E-A650E3DAB9F3}" destId="{CA73EBA7-654E-924F-A3A1-77009206FAB0}" srcOrd="0" destOrd="0" presId="urn:microsoft.com/office/officeart/2005/8/layout/hChevron3"/>
    <dgm:cxn modelId="{28624F7E-B6E3-204B-A124-4A1E3DA27556}" type="presOf" srcId="{1F4B4CA4-78A2-BA41-AF59-4448B158C1BD}" destId="{433E9497-2787-D843-AFD9-69E61A9824DE}" srcOrd="0" destOrd="0" presId="urn:microsoft.com/office/officeart/2005/8/layout/hChevron3"/>
    <dgm:cxn modelId="{C879AF86-F642-7644-88D1-F1CE3E7C77D9}" type="presOf" srcId="{AF212654-D01C-C54C-BCF4-6A6B644CBAC3}" destId="{695EBFC7-D933-5C45-A20E-D506C4D3C3BE}" srcOrd="0" destOrd="0" presId="urn:microsoft.com/office/officeart/2005/8/layout/hChevron3"/>
    <dgm:cxn modelId="{D1DE828B-6E65-BB4B-8BB9-E820DA4AC262}" type="presOf" srcId="{439173F2-44DD-A249-A4CE-EE077FDA9204}" destId="{473037CC-3C01-6840-8793-4FE955B788FD}" srcOrd="0" destOrd="0" presId="urn:microsoft.com/office/officeart/2005/8/layout/hChevron3"/>
    <dgm:cxn modelId="{92380D9A-D75E-6847-B1E2-7C2791962A64}" srcId="{AF212654-D01C-C54C-BCF4-6A6B644CBAC3}" destId="{439173F2-44DD-A249-A4CE-EE077FDA9204}" srcOrd="2" destOrd="0" parTransId="{C436C68B-A89A-D244-BAC6-E835CF5DB6E0}" sibTransId="{FBC9E000-30F7-B342-B90F-505A824B3729}"/>
    <dgm:cxn modelId="{612AF8D2-7961-4645-B3AB-3422E41467AC}" srcId="{AF212654-D01C-C54C-BCF4-6A6B644CBAC3}" destId="{BF130445-5A7F-5A4D-803E-A650E3DAB9F3}" srcOrd="3" destOrd="0" parTransId="{29EA42CB-60A3-BE41-BD25-144F0452078F}" sibTransId="{96644E78-2418-0746-BE2E-05D9479943F9}"/>
    <dgm:cxn modelId="{7BB60119-54A7-3748-B7EB-F4DB7D4BC2F4}" type="presParOf" srcId="{695EBFC7-D933-5C45-A20E-D506C4D3C3BE}" destId="{433E9497-2787-D843-AFD9-69E61A9824DE}" srcOrd="0" destOrd="0" presId="urn:microsoft.com/office/officeart/2005/8/layout/hChevron3"/>
    <dgm:cxn modelId="{A8D65942-B31E-CC4F-9A37-F4041E886D18}" type="presParOf" srcId="{695EBFC7-D933-5C45-A20E-D506C4D3C3BE}" destId="{AF2FB3AA-9CC8-E64E-BDEC-FE367C0A79E9}" srcOrd="1" destOrd="0" presId="urn:microsoft.com/office/officeart/2005/8/layout/hChevron3"/>
    <dgm:cxn modelId="{7C8429D4-CC82-7748-801A-9027C6909EC2}" type="presParOf" srcId="{695EBFC7-D933-5C45-A20E-D506C4D3C3BE}" destId="{33B7AE7A-4E24-5049-80A2-920B9079F28D}" srcOrd="2" destOrd="0" presId="urn:microsoft.com/office/officeart/2005/8/layout/hChevron3"/>
    <dgm:cxn modelId="{1DA72052-D088-1645-8E18-F7E486F466FB}" type="presParOf" srcId="{695EBFC7-D933-5C45-A20E-D506C4D3C3BE}" destId="{A4A27BE6-3811-3F45-8167-004751C7CC4E}" srcOrd="3" destOrd="0" presId="urn:microsoft.com/office/officeart/2005/8/layout/hChevron3"/>
    <dgm:cxn modelId="{71520EF3-3E8B-9F4B-AD6C-5D2D55966D3F}" type="presParOf" srcId="{695EBFC7-D933-5C45-A20E-D506C4D3C3BE}" destId="{473037CC-3C01-6840-8793-4FE955B788FD}" srcOrd="4" destOrd="0" presId="urn:microsoft.com/office/officeart/2005/8/layout/hChevron3"/>
    <dgm:cxn modelId="{A32C4AD2-60F9-C34E-848B-8264F68F5B5E}" type="presParOf" srcId="{695EBFC7-D933-5C45-A20E-D506C4D3C3BE}" destId="{C6169EA7-4CE7-AA46-9251-95ADF692C1F7}" srcOrd="5" destOrd="0" presId="urn:microsoft.com/office/officeart/2005/8/layout/hChevron3"/>
    <dgm:cxn modelId="{53B38E80-8C6F-5741-9E87-EF9DEE3FCE74}" type="presParOf" srcId="{695EBFC7-D933-5C45-A20E-D506C4D3C3BE}" destId="{CA73EBA7-654E-924F-A3A1-77009206FAB0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212654-D01C-C54C-BCF4-6A6B644CBAC3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1F4B4CA4-78A2-BA41-AF59-4448B158C1BD}">
      <dgm:prSet phldrT="[Text]" custT="1"/>
      <dgm:spPr>
        <a:solidFill>
          <a:srgbClr val="094781"/>
        </a:solidFill>
      </dgm:spPr>
      <dgm:t>
        <a:bodyPr lIns="0" rIns="182880"/>
        <a:lstStyle/>
        <a:p>
          <a:r>
            <a:rPr lang="en-US" sz="1100" b="1"/>
            <a:t>Assess  Community  Needs </a:t>
          </a:r>
        </a:p>
      </dgm:t>
    </dgm:pt>
    <dgm:pt modelId="{BF228101-B6BA-DF4F-9557-32AD5E2AF9DF}" type="parTrans" cxnId="{7A3D853C-CCED-4C4A-99BF-18E5D17537D1}">
      <dgm:prSet/>
      <dgm:spPr/>
      <dgm:t>
        <a:bodyPr/>
        <a:lstStyle/>
        <a:p>
          <a:endParaRPr lang="en-US" sz="1200"/>
        </a:p>
      </dgm:t>
    </dgm:pt>
    <dgm:pt modelId="{10710A89-0F5D-D54A-A019-E15AB406989C}" type="sibTrans" cxnId="{7A3D853C-CCED-4C4A-99BF-18E5D17537D1}">
      <dgm:prSet/>
      <dgm:spPr/>
      <dgm:t>
        <a:bodyPr/>
        <a:lstStyle/>
        <a:p>
          <a:endParaRPr lang="en-US" sz="1200"/>
        </a:p>
      </dgm:t>
    </dgm:pt>
    <dgm:pt modelId="{439173F2-44DD-A249-A4CE-EE077FDA9204}">
      <dgm:prSet phldrT="[Text]" custT="1"/>
      <dgm:spPr>
        <a:solidFill>
          <a:srgbClr val="094781"/>
        </a:solidFill>
      </dgm:spPr>
      <dgm:t>
        <a:bodyPr rIns="182880"/>
        <a:lstStyle/>
        <a:p>
          <a:r>
            <a:rPr lang="en-US" sz="1100" b="1" dirty="0"/>
            <a:t>Identify  Priority Projects  </a:t>
          </a:r>
        </a:p>
      </dgm:t>
    </dgm:pt>
    <dgm:pt modelId="{C436C68B-A89A-D244-BAC6-E835CF5DB6E0}" type="parTrans" cxnId="{92380D9A-D75E-6847-B1E2-7C2791962A64}">
      <dgm:prSet/>
      <dgm:spPr/>
      <dgm:t>
        <a:bodyPr/>
        <a:lstStyle/>
        <a:p>
          <a:endParaRPr lang="en-US" sz="1200"/>
        </a:p>
      </dgm:t>
    </dgm:pt>
    <dgm:pt modelId="{FBC9E000-30F7-B342-B90F-505A824B3729}" type="sibTrans" cxnId="{92380D9A-D75E-6847-B1E2-7C2791962A64}">
      <dgm:prSet/>
      <dgm:spPr/>
      <dgm:t>
        <a:bodyPr/>
        <a:lstStyle/>
        <a:p>
          <a:endParaRPr lang="en-US" sz="1200"/>
        </a:p>
      </dgm:t>
    </dgm:pt>
    <dgm:pt modelId="{BF130445-5A7F-5A4D-803E-A650E3DAB9F3}">
      <dgm:prSet phldrT="[Text]" custT="1"/>
      <dgm:spPr>
        <a:solidFill>
          <a:srgbClr val="094781"/>
        </a:solidFill>
      </dgm:spPr>
      <dgm:t>
        <a:bodyPr/>
        <a:lstStyle/>
        <a:p>
          <a:r>
            <a:rPr lang="en-US" sz="1100" b="1"/>
            <a:t>Implementation of Projects</a:t>
          </a:r>
        </a:p>
        <a:p>
          <a:r>
            <a:rPr lang="en-US" sz="1100" b="1"/>
            <a:t>&amp; </a:t>
          </a:r>
        </a:p>
        <a:p>
          <a:r>
            <a:rPr lang="en-US" sz="1100" b="1"/>
            <a:t>Reporting Outcomes </a:t>
          </a:r>
        </a:p>
      </dgm:t>
    </dgm:pt>
    <dgm:pt modelId="{29EA42CB-60A3-BE41-BD25-144F0452078F}" type="parTrans" cxnId="{612AF8D2-7961-4645-B3AB-3422E41467AC}">
      <dgm:prSet/>
      <dgm:spPr/>
      <dgm:t>
        <a:bodyPr/>
        <a:lstStyle/>
        <a:p>
          <a:endParaRPr lang="en-US" sz="1200"/>
        </a:p>
      </dgm:t>
    </dgm:pt>
    <dgm:pt modelId="{96644E78-2418-0746-BE2E-05D9479943F9}" type="sibTrans" cxnId="{612AF8D2-7961-4645-B3AB-3422E41467AC}">
      <dgm:prSet/>
      <dgm:spPr/>
      <dgm:t>
        <a:bodyPr/>
        <a:lstStyle/>
        <a:p>
          <a:endParaRPr lang="en-US" sz="1200"/>
        </a:p>
      </dgm:t>
    </dgm:pt>
    <dgm:pt modelId="{695EBFC7-D933-5C45-A20E-D506C4D3C3BE}" type="pres">
      <dgm:prSet presAssocID="{AF212654-D01C-C54C-BCF4-6A6B644CBAC3}" presName="Name0" presStyleCnt="0">
        <dgm:presLayoutVars>
          <dgm:dir/>
          <dgm:resizeHandles val="exact"/>
        </dgm:presLayoutVars>
      </dgm:prSet>
      <dgm:spPr/>
    </dgm:pt>
    <dgm:pt modelId="{433E9497-2787-D843-AFD9-69E61A9824DE}" type="pres">
      <dgm:prSet presAssocID="{1F4B4CA4-78A2-BA41-AF59-4448B158C1BD}" presName="parTxOnly" presStyleLbl="node1" presStyleIdx="0" presStyleCnt="3" custScaleX="78024">
        <dgm:presLayoutVars>
          <dgm:bulletEnabled val="1"/>
        </dgm:presLayoutVars>
      </dgm:prSet>
      <dgm:spPr/>
    </dgm:pt>
    <dgm:pt modelId="{AF2FB3AA-9CC8-E64E-BDEC-FE367C0A79E9}" type="pres">
      <dgm:prSet presAssocID="{10710A89-0F5D-D54A-A019-E15AB406989C}" presName="parSpace" presStyleCnt="0"/>
      <dgm:spPr/>
    </dgm:pt>
    <dgm:pt modelId="{473037CC-3C01-6840-8793-4FE955B788FD}" type="pres">
      <dgm:prSet presAssocID="{439173F2-44DD-A249-A4CE-EE077FDA9204}" presName="parTxOnly" presStyleLbl="node1" presStyleIdx="1" presStyleCnt="3" custScaleX="105065">
        <dgm:presLayoutVars>
          <dgm:bulletEnabled val="1"/>
        </dgm:presLayoutVars>
      </dgm:prSet>
      <dgm:spPr/>
    </dgm:pt>
    <dgm:pt modelId="{C6169EA7-4CE7-AA46-9251-95ADF692C1F7}" type="pres">
      <dgm:prSet presAssocID="{FBC9E000-30F7-B342-B90F-505A824B3729}" presName="parSpace" presStyleCnt="0"/>
      <dgm:spPr/>
    </dgm:pt>
    <dgm:pt modelId="{CA73EBA7-654E-924F-A3A1-77009206FAB0}" type="pres">
      <dgm:prSet presAssocID="{BF130445-5A7F-5A4D-803E-A650E3DAB9F3}" presName="parTxOnly" presStyleLbl="node1" presStyleIdx="2" presStyleCnt="3" custScaleX="117297" custLinFactX="-5160" custLinFactNeighborX="-100000" custLinFactNeighborY="5547">
        <dgm:presLayoutVars>
          <dgm:bulletEnabled val="1"/>
        </dgm:presLayoutVars>
      </dgm:prSet>
      <dgm:spPr/>
    </dgm:pt>
  </dgm:ptLst>
  <dgm:cxnLst>
    <dgm:cxn modelId="{7A3D853C-CCED-4C4A-99BF-18E5D17537D1}" srcId="{AF212654-D01C-C54C-BCF4-6A6B644CBAC3}" destId="{1F4B4CA4-78A2-BA41-AF59-4448B158C1BD}" srcOrd="0" destOrd="0" parTransId="{BF228101-B6BA-DF4F-9557-32AD5E2AF9DF}" sibTransId="{10710A89-0F5D-D54A-A019-E15AB406989C}"/>
    <dgm:cxn modelId="{F03B3078-881D-5142-95C6-E2A67EC159BA}" type="presOf" srcId="{BF130445-5A7F-5A4D-803E-A650E3DAB9F3}" destId="{CA73EBA7-654E-924F-A3A1-77009206FAB0}" srcOrd="0" destOrd="0" presId="urn:microsoft.com/office/officeart/2005/8/layout/hChevron3"/>
    <dgm:cxn modelId="{28624F7E-B6E3-204B-A124-4A1E3DA27556}" type="presOf" srcId="{1F4B4CA4-78A2-BA41-AF59-4448B158C1BD}" destId="{433E9497-2787-D843-AFD9-69E61A9824DE}" srcOrd="0" destOrd="0" presId="urn:microsoft.com/office/officeart/2005/8/layout/hChevron3"/>
    <dgm:cxn modelId="{C879AF86-F642-7644-88D1-F1CE3E7C77D9}" type="presOf" srcId="{AF212654-D01C-C54C-BCF4-6A6B644CBAC3}" destId="{695EBFC7-D933-5C45-A20E-D506C4D3C3BE}" srcOrd="0" destOrd="0" presId="urn:microsoft.com/office/officeart/2005/8/layout/hChevron3"/>
    <dgm:cxn modelId="{D1DE828B-6E65-BB4B-8BB9-E820DA4AC262}" type="presOf" srcId="{439173F2-44DD-A249-A4CE-EE077FDA9204}" destId="{473037CC-3C01-6840-8793-4FE955B788FD}" srcOrd="0" destOrd="0" presId="urn:microsoft.com/office/officeart/2005/8/layout/hChevron3"/>
    <dgm:cxn modelId="{92380D9A-D75E-6847-B1E2-7C2791962A64}" srcId="{AF212654-D01C-C54C-BCF4-6A6B644CBAC3}" destId="{439173F2-44DD-A249-A4CE-EE077FDA9204}" srcOrd="1" destOrd="0" parTransId="{C436C68B-A89A-D244-BAC6-E835CF5DB6E0}" sibTransId="{FBC9E000-30F7-B342-B90F-505A824B3729}"/>
    <dgm:cxn modelId="{612AF8D2-7961-4645-B3AB-3422E41467AC}" srcId="{AF212654-D01C-C54C-BCF4-6A6B644CBAC3}" destId="{BF130445-5A7F-5A4D-803E-A650E3DAB9F3}" srcOrd="2" destOrd="0" parTransId="{29EA42CB-60A3-BE41-BD25-144F0452078F}" sibTransId="{96644E78-2418-0746-BE2E-05D9479943F9}"/>
    <dgm:cxn modelId="{7BB60119-54A7-3748-B7EB-F4DB7D4BC2F4}" type="presParOf" srcId="{695EBFC7-D933-5C45-A20E-D506C4D3C3BE}" destId="{433E9497-2787-D843-AFD9-69E61A9824DE}" srcOrd="0" destOrd="0" presId="urn:microsoft.com/office/officeart/2005/8/layout/hChevron3"/>
    <dgm:cxn modelId="{A8D65942-B31E-CC4F-9A37-F4041E886D18}" type="presParOf" srcId="{695EBFC7-D933-5C45-A20E-D506C4D3C3BE}" destId="{AF2FB3AA-9CC8-E64E-BDEC-FE367C0A79E9}" srcOrd="1" destOrd="0" presId="urn:microsoft.com/office/officeart/2005/8/layout/hChevron3"/>
    <dgm:cxn modelId="{71520EF3-3E8B-9F4B-AD6C-5D2D55966D3F}" type="presParOf" srcId="{695EBFC7-D933-5C45-A20E-D506C4D3C3BE}" destId="{473037CC-3C01-6840-8793-4FE955B788FD}" srcOrd="2" destOrd="0" presId="urn:microsoft.com/office/officeart/2005/8/layout/hChevron3"/>
    <dgm:cxn modelId="{A32C4AD2-60F9-C34E-848B-8264F68F5B5E}" type="presParOf" srcId="{695EBFC7-D933-5C45-A20E-D506C4D3C3BE}" destId="{C6169EA7-4CE7-AA46-9251-95ADF692C1F7}" srcOrd="3" destOrd="0" presId="urn:microsoft.com/office/officeart/2005/8/layout/hChevron3"/>
    <dgm:cxn modelId="{53B38E80-8C6F-5741-9E87-EF9DEE3FCE74}" type="presParOf" srcId="{695EBFC7-D933-5C45-A20E-D506C4D3C3BE}" destId="{CA73EBA7-654E-924F-A3A1-77009206FA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9497-2787-D843-AFD9-69E61A9824DE}">
      <dsp:nvSpPr>
        <dsp:cNvPr id="0" name=""/>
        <dsp:cNvSpPr/>
      </dsp:nvSpPr>
      <dsp:spPr>
        <a:xfrm>
          <a:off x="1440" y="0"/>
          <a:ext cx="2100205" cy="6858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337" rIns="182880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Assess pressing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community needs</a:t>
          </a:r>
        </a:p>
      </dsp:txBody>
      <dsp:txXfrm>
        <a:off x="1440" y="0"/>
        <a:ext cx="1928755" cy="685800"/>
      </dsp:txXfrm>
    </dsp:sp>
    <dsp:sp modelId="{33B7AE7A-4E24-5049-80A2-920B9079F28D}">
      <dsp:nvSpPr>
        <dsp:cNvPr id="0" name=""/>
        <dsp:cNvSpPr/>
      </dsp:nvSpPr>
      <dsp:spPr>
        <a:xfrm>
          <a:off x="1563297" y="0"/>
          <a:ext cx="2070542" cy="685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337" rIns="182880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Involve local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solution providers </a:t>
          </a:r>
        </a:p>
      </dsp:txBody>
      <dsp:txXfrm>
        <a:off x="1906197" y="0"/>
        <a:ext cx="1384742" cy="685800"/>
      </dsp:txXfrm>
    </dsp:sp>
    <dsp:sp modelId="{473037CC-3C01-6840-8793-4FE955B788FD}">
      <dsp:nvSpPr>
        <dsp:cNvPr id="0" name=""/>
        <dsp:cNvSpPr/>
      </dsp:nvSpPr>
      <dsp:spPr>
        <a:xfrm>
          <a:off x="3095491" y="0"/>
          <a:ext cx="2295948" cy="685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82880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Begin allocation 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of funds</a:t>
          </a:r>
        </a:p>
      </dsp:txBody>
      <dsp:txXfrm>
        <a:off x="3438391" y="0"/>
        <a:ext cx="1610148" cy="685800"/>
      </dsp:txXfrm>
    </dsp:sp>
    <dsp:sp modelId="{CA73EBA7-654E-924F-A3A1-77009206FAB0}">
      <dsp:nvSpPr>
        <dsp:cNvPr id="0" name=""/>
        <dsp:cNvSpPr/>
      </dsp:nvSpPr>
      <dsp:spPr>
        <a:xfrm>
          <a:off x="4853091" y="0"/>
          <a:ext cx="2079667" cy="685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Report progress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to community </a:t>
          </a:r>
        </a:p>
      </dsp:txBody>
      <dsp:txXfrm>
        <a:off x="5195991" y="0"/>
        <a:ext cx="1393867" cy="685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9497-2787-D843-AFD9-69E61A9824DE}">
      <dsp:nvSpPr>
        <dsp:cNvPr id="0" name=""/>
        <dsp:cNvSpPr/>
      </dsp:nvSpPr>
      <dsp:spPr>
        <a:xfrm>
          <a:off x="2578" y="0"/>
          <a:ext cx="2315329" cy="978903"/>
        </a:xfrm>
        <a:prstGeom prst="homePlate">
          <a:avLst/>
        </a:prstGeom>
        <a:solidFill>
          <a:srgbClr val="0947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337" rIns="182880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Assess  Community  Needs </a:t>
          </a:r>
        </a:p>
      </dsp:txBody>
      <dsp:txXfrm>
        <a:off x="2578" y="0"/>
        <a:ext cx="2070603" cy="978903"/>
      </dsp:txXfrm>
    </dsp:sp>
    <dsp:sp modelId="{473037CC-3C01-6840-8793-4FE955B788FD}">
      <dsp:nvSpPr>
        <dsp:cNvPr id="0" name=""/>
        <dsp:cNvSpPr/>
      </dsp:nvSpPr>
      <dsp:spPr>
        <a:xfrm>
          <a:off x="1724416" y="0"/>
          <a:ext cx="3117759" cy="978903"/>
        </a:xfrm>
        <a:prstGeom prst="chevron">
          <a:avLst/>
        </a:prstGeom>
        <a:solidFill>
          <a:srgbClr val="0947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82880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Identify  Priority Projects  </a:t>
          </a:r>
        </a:p>
      </dsp:txBody>
      <dsp:txXfrm>
        <a:off x="2213868" y="0"/>
        <a:ext cx="2138856" cy="978903"/>
      </dsp:txXfrm>
    </dsp:sp>
    <dsp:sp modelId="{CA73EBA7-654E-924F-A3A1-77009206FAB0}">
      <dsp:nvSpPr>
        <dsp:cNvPr id="0" name=""/>
        <dsp:cNvSpPr/>
      </dsp:nvSpPr>
      <dsp:spPr>
        <a:xfrm>
          <a:off x="3502071" y="0"/>
          <a:ext cx="3480738" cy="978903"/>
        </a:xfrm>
        <a:prstGeom prst="chevron">
          <a:avLst/>
        </a:prstGeom>
        <a:solidFill>
          <a:srgbClr val="0947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Implementation of Projects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&amp;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Reporting Outcomes </a:t>
          </a:r>
        </a:p>
      </dsp:txBody>
      <dsp:txXfrm>
        <a:off x="3991523" y="0"/>
        <a:ext cx="2501835" cy="978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23A1A91-6430-4014-B113-35A5F88D217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ACFE2AF-AEB8-4950-98EB-7AC08F8DB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7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of Nevada – Recovery Grants to Non-profits over 337 applicants requested $445M The state will award $30M.</a:t>
            </a:r>
          </a:p>
          <a:p>
            <a:r>
              <a:rPr lang="en-US" dirty="0"/>
              <a:t>Also </a:t>
            </a:r>
            <a:r>
              <a:rPr lang="en-US" sz="1200" dirty="0"/>
              <a:t>Infrastructure Investment Jobs Act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FE2AF-AEB8-4950-98EB-7AC08F8DBB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9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Subscribe on our webpage for updates.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FE2AF-AEB8-4950-98EB-7AC08F8DBB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0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6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18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24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68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9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2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625600" y="76200"/>
            <a:ext cx="10972800" cy="792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l"/>
            <a:r>
              <a:rPr lang="en-US">
                <a:solidFill>
                  <a:srgbClr val="0054A4"/>
                </a:solidFill>
              </a:rPr>
              <a:t>Template for pages 1-9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45952" y="6172200"/>
            <a:ext cx="65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baseline="0" smtClean="0">
                <a:solidFill>
                  <a:schemeClr val="tx1"/>
                </a:solidFill>
              </a:rPr>
              <a:pPr/>
              <a:t>‹#›</a:t>
            </a:fld>
            <a:endParaRPr lang="en-US" sz="1600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9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6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6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8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6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8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3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DC471B-C649-4EFF-AC05-01D4CF5A8AC3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0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6C983B-669F-4099-AB0F-EE924B3B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FE90A-D42D-4D65-A18C-DFE92CEED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686" y="2601759"/>
            <a:ext cx="6376477" cy="1501168"/>
          </a:xfrm>
        </p:spPr>
        <p:txBody>
          <a:bodyPr wrap="square">
            <a:normAutofit fontScale="90000"/>
          </a:bodyPr>
          <a:lstStyle/>
          <a:p>
            <a:r>
              <a:rPr lang="en-US" sz="5600" dirty="0"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</a:rPr>
              <a:t>Coronavirus State and Local Fiscal Recovery Fund Update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1F8E27-8303-4D52-BCC3-97F6D77EF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7678" y="2627791"/>
            <a:ext cx="6235148" cy="35920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>
              <a:effectLst>
                <a:outerShdw blurRad="469900" dist="342900" dir="5400000" sy="-20000" rotWithShape="0">
                  <a:schemeClr val="bg1"/>
                </a:outerShdw>
              </a:effectLst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4A5E1CEE-750A-4BE0-A649-AD40A7A9F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5700" y="1340663"/>
            <a:ext cx="4023360" cy="4023360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BFBA3-145B-4263-B279-820CCEF87C0F}"/>
              </a:ext>
            </a:extLst>
          </p:cNvPr>
          <p:cNvSpPr txBox="1"/>
          <p:nvPr/>
        </p:nvSpPr>
        <p:spPr>
          <a:xfrm>
            <a:off x="1504875" y="4765204"/>
            <a:ext cx="573328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800" dirty="0"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</a:rPr>
              <a:t>Washoe County Senior Advisory Board</a:t>
            </a:r>
          </a:p>
          <a:p>
            <a:pPr algn="r"/>
            <a:r>
              <a:rPr lang="en-US" dirty="0"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</a:rPr>
              <a:t>January 5, 2022</a:t>
            </a:r>
            <a:br>
              <a:rPr lang="en-US" sz="1800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1240B3-25B0-47B8-B01F-94E29433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268" y="1095717"/>
            <a:ext cx="1493026" cy="1493026"/>
          </a:xfrm>
          <a:prstGeom prst="rect">
            <a:avLst/>
          </a:prstGeom>
        </p:spPr>
      </p:pic>
      <p:pic>
        <p:nvPicPr>
          <p:cNvPr id="4" name="Picture 4" descr="iStock-1308471888 (1).jpg">
            <a:extLst>
              <a:ext uri="{FF2B5EF4-FFF2-40B4-BE49-F238E27FC236}">
                <a16:creationId xmlns:a16="http://schemas.microsoft.com/office/drawing/2014/main" id="{B7CCC855-F783-4782-B282-6B097AC19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2" r="5125" b="-209"/>
          <a:stretch/>
        </p:blipFill>
        <p:spPr>
          <a:xfrm>
            <a:off x="7518399" y="1337734"/>
            <a:ext cx="4021671" cy="403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1709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90A6-B8CB-47A3-A5F9-53EB55BC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19" y="2057422"/>
            <a:ext cx="5806440" cy="2506972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en-US" sz="4000" b="1" kern="12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Questions?</a:t>
            </a:r>
            <a:br>
              <a:rPr lang="en-US" sz="4000" b="1" kern="1200" spc="-300" dirty="0"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4000" kern="1200" spc="-300" dirty="0"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000" spc="-300" dirty="0">
              <a:gradFill flip="none" rotWithShape="1">
                <a:gsLst>
                  <a:gs pos="32000">
                    <a:schemeClr val="tx1">
                      <a:lumMod val="89000"/>
                    </a:schemeClr>
                  </a:gs>
                  <a:gs pos="0">
                    <a:schemeClr val="bg1">
                      <a:lumMod val="41000"/>
                      <a:lumOff val="59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F17CB-84AC-4EA4-8832-0F6FFEA97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605" y="1316081"/>
            <a:ext cx="3795206" cy="37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6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7E8B-4430-409E-8196-2F187867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668" y="144145"/>
            <a:ext cx="7725591" cy="1340803"/>
          </a:xfrm>
        </p:spPr>
        <p:txBody>
          <a:bodyPr>
            <a:normAutofit/>
          </a:bodyPr>
          <a:lstStyle/>
          <a:p>
            <a:r>
              <a:rPr lang="en-US" sz="4200" dirty="0"/>
              <a:t>Washoe Public Comment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D95D-E3ED-40CA-9A68-D86DF6313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1700464"/>
            <a:ext cx="6983186" cy="46361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ea typeface="+mn-lt"/>
                <a:cs typeface="+mn-lt"/>
              </a:rPr>
              <a:t> Comment/Project Idea Input:</a:t>
            </a:r>
          </a:p>
          <a:p>
            <a:pPr lvl="2"/>
            <a:r>
              <a:rPr lang="en-US" sz="2800" dirty="0"/>
              <a:t>Water and Sewer</a:t>
            </a:r>
          </a:p>
          <a:p>
            <a:pPr lvl="2"/>
            <a:r>
              <a:rPr lang="en-US" sz="2800" dirty="0"/>
              <a:t>Roads (</a:t>
            </a:r>
            <a:r>
              <a:rPr lang="en-US" sz="2800" i="1" dirty="0"/>
              <a:t>not ARPA eligible</a:t>
            </a:r>
            <a:r>
              <a:rPr lang="en-US" sz="2800" dirty="0"/>
              <a:t>)</a:t>
            </a:r>
          </a:p>
          <a:p>
            <a:pPr lvl="2"/>
            <a:r>
              <a:rPr lang="en-US" sz="2800" dirty="0"/>
              <a:t>Affordable Housing/Homelessness</a:t>
            </a:r>
          </a:p>
          <a:p>
            <a:pPr lvl="2"/>
            <a:r>
              <a:rPr lang="en-US" sz="2800" dirty="0"/>
              <a:t>Parks</a:t>
            </a:r>
          </a:p>
          <a:p>
            <a:pPr lvl="2"/>
            <a:r>
              <a:rPr lang="en-US" sz="2800" dirty="0"/>
              <a:t>Broadband</a:t>
            </a:r>
          </a:p>
          <a:p>
            <a:pPr marL="914400" lvl="2" indent="0">
              <a:buNone/>
            </a:pPr>
            <a:endParaRPr lang="en-US" sz="2800" b="1" dirty="0"/>
          </a:p>
          <a:p>
            <a:pPr marL="914400" lvl="2" indent="0">
              <a:buNone/>
            </a:pPr>
            <a:r>
              <a:rPr lang="en-US" sz="3200" b="1" dirty="0"/>
              <a:t>Input collected through </a:t>
            </a:r>
            <a:r>
              <a:rPr lang="en-US" sz="3200" b="1" dirty="0">
                <a:solidFill>
                  <a:srgbClr val="FF0000"/>
                </a:solidFill>
              </a:rPr>
              <a:t>November 30, 2021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D27CDA-FC34-4AB1-B656-A438A28747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67" r="1749" b="-111"/>
          <a:stretch/>
        </p:blipFill>
        <p:spPr>
          <a:xfrm>
            <a:off x="167660" y="10"/>
            <a:ext cx="4183923" cy="68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6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7E8B-4430-409E-8196-2F187867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809" y="144145"/>
            <a:ext cx="5965795" cy="17645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dirty="0"/>
              <a:t>Projects Submitted</a:t>
            </a:r>
            <a:br>
              <a:rPr lang="en-US" sz="4200" dirty="0"/>
            </a:br>
            <a:r>
              <a:rPr lang="en-US" sz="4200" dirty="0"/>
              <a:t>State ARPA Funding for Northern Nevada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D95D-E3ED-40CA-9A68-D86DF6313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3" y="2107808"/>
            <a:ext cx="6462511" cy="43063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orbel"/>
                <a:ea typeface="Times New Roman" panose="02020603050405020304" pitchFamily="18" charset="0"/>
                <a:cs typeface="Arial"/>
              </a:rPr>
              <a:t>Transitional and Affordable Housing</a:t>
            </a:r>
            <a:endParaRPr lang="en-US" sz="2400" dirty="0">
              <a:latin typeface="Corbel"/>
              <a:ea typeface="Times New Roman" panose="02020603050405020304" pitchFamily="18" charset="0"/>
              <a:cs typeface="Calibri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orbel"/>
              <a:ea typeface="Times New Roman" panose="02020603050405020304" pitchFamily="18" charset="0"/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orbel"/>
                <a:ea typeface="Times New Roman" panose="02020603050405020304" pitchFamily="18" charset="0"/>
                <a:cs typeface="Calibri"/>
              </a:rPr>
              <a:t>Sewer and Wastewater Infrastructure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orbel"/>
              <a:ea typeface="Times New Roman" panose="02020603050405020304" pitchFamily="18" charset="0"/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orbel"/>
                <a:ea typeface="Times New Roman" panose="02020603050405020304" pitchFamily="18" charset="0"/>
                <a:cs typeface="Calibri"/>
              </a:rPr>
              <a:t>Broadband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effectLst/>
              <a:highlight>
                <a:srgbClr val="FFFF00"/>
              </a:highlight>
              <a:latin typeface="Corbel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Corbel"/>
                <a:ea typeface="Times New Roman" panose="02020603050405020304" pitchFamily="18" charset="0"/>
                <a:cs typeface="Calibri"/>
              </a:rPr>
              <a:t>Health District 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orbel"/>
                <a:ea typeface="Times New Roman" panose="02020603050405020304" pitchFamily="18" charset="0"/>
                <a:cs typeface="Calibri"/>
              </a:rPr>
              <a:t>Electric Vehicle Fleet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orbel"/>
                <a:ea typeface="Times New Roman" panose="02020603050405020304" pitchFamily="18" charset="0"/>
                <a:cs typeface="Calibri"/>
              </a:rPr>
              <a:t>Repair &amp; Replace High-Emitting Vehicles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orbel"/>
                <a:ea typeface="Times New Roman" panose="02020603050405020304" pitchFamily="18" charset="0"/>
                <a:cs typeface="Calibri"/>
              </a:rPr>
              <a:t>TB Clinic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orbel"/>
                <a:ea typeface="Times New Roman" panose="02020603050405020304" pitchFamily="18" charset="0"/>
                <a:cs typeface="Calibri"/>
              </a:rPr>
              <a:t>Health District Satellite Office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rbel"/>
              <a:ea typeface="Times New Roman" panose="02020603050405020304" pitchFamily="18" charset="0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rbel"/>
                <a:ea typeface="Times New Roman" panose="02020603050405020304" pitchFamily="18" charset="0"/>
                <a:cs typeface="Calibri"/>
              </a:rPr>
              <a:t>State ARPA Project Submission Deadline  10/31/2021</a:t>
            </a:r>
            <a:endParaRPr lang="en-US" dirty="0"/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400" dirty="0">
              <a:effectLst/>
              <a:latin typeface="Corbel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000" dirty="0">
              <a:effectLst/>
              <a:latin typeface="Corbel" panose="020B050302020402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Placeholder 5" descr="Settings">
            <a:extLst>
              <a:ext uri="{FF2B5EF4-FFF2-40B4-BE49-F238E27FC236}">
                <a16:creationId xmlns:a16="http://schemas.microsoft.com/office/drawing/2014/main" id="{E86D47F3-E017-4F1C-B930-6B06EAC66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332" y="443883"/>
            <a:ext cx="5278821" cy="541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9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679FB-26D9-49C7-8F20-88FA5E0B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597BA-E0C6-4BA6-A3B4-A5D3A770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419" y="1716088"/>
            <a:ext cx="8121713" cy="4486275"/>
          </a:xfrm>
        </p:spPr>
        <p:txBody>
          <a:bodyPr>
            <a:norm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One-time projects and infrastructure. 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​</a:t>
            </a:r>
            <a:endParaRPr lang="en-US" sz="24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Not used to escalate overhead expenses. ​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24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Collaborate with regional partners where possible.​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24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Projects that meet the following outcomes are ideal:​</a:t>
            </a:r>
          </a:p>
          <a:p>
            <a:pPr marL="800100" lvl="1" indent="-342900" fontAlgn="base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ransformational, innovative investments​</a:t>
            </a:r>
            <a:endParaRPr lang="en-US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fontAlgn="base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Align with County Strategic Plan ​</a:t>
            </a:r>
            <a:endParaRPr lang="en-US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fontAlgn="base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Achieve equitable outcomes​ &amp; serve underserved populations​</a:t>
            </a:r>
            <a:endParaRPr lang="en-US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fontAlgn="base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Solve community issues by attacking root causes (childcare, mental health, affordable housing)​</a:t>
            </a:r>
            <a:endParaRPr lang="en-US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44450" lvl="0" indent="0">
              <a:spcBef>
                <a:spcPts val="605"/>
              </a:spcBef>
              <a:spcAft>
                <a:spcPts val="0"/>
              </a:spcAft>
              <a:buNone/>
              <a:tabLst>
                <a:tab pos="220345" algn="l"/>
              </a:tabLst>
            </a:pPr>
            <a:endParaRPr lang="en-US" sz="1800" b="1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4" descr="guiding.png">
            <a:extLst>
              <a:ext uri="{FF2B5EF4-FFF2-40B4-BE49-F238E27FC236}">
                <a16:creationId xmlns:a16="http://schemas.microsoft.com/office/drawing/2014/main" id="{83A7A768-5116-4966-AFF8-C2E61DDD1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" y="2057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8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5D48-35FA-40D5-86E6-11B5301D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WASHOE ARPA 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9E349-E8A7-443D-B9A3-9213B0D48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Current Board Approved Projects Funded</a:t>
            </a:r>
            <a:br>
              <a:rPr lang="en-US" dirty="0"/>
            </a:br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$40,201,764 (44%)</a:t>
            </a:r>
          </a:p>
          <a:p>
            <a:pPr marL="0" indent="0">
              <a:buNone/>
            </a:pPr>
            <a:endParaRPr lang="en-US" sz="5400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Total Award $91,587,038</a:t>
            </a:r>
            <a:r>
              <a:rPr lang="en-US" sz="1800" b="0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Graphic 4" descr="Checkbox Checked with solid fill">
            <a:extLst>
              <a:ext uri="{FF2B5EF4-FFF2-40B4-BE49-F238E27FC236}">
                <a16:creationId xmlns:a16="http://schemas.microsoft.com/office/drawing/2014/main" id="{D06DD9EE-B7D9-4606-9DB6-21CFD7838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396" y="1447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9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16AC-942D-4405-B033-5E1A94B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Urgent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3650E-BE4D-4010-8AF7-DF23F944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74" y="1858151"/>
            <a:ext cx="11224833" cy="4890271"/>
          </a:xfrm>
        </p:spPr>
        <p:txBody>
          <a:bodyPr>
            <a:normAutofit fontScale="92500" lnSpcReduction="20000"/>
          </a:bodyPr>
          <a:lstStyle/>
          <a:p>
            <a:pPr marL="0" marR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&amp; Homelessness Services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Washoe County Safe Camp Capital - $4,500,000 (</a:t>
            </a: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BCC approved 7-20-21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Washoe County Cares Campus Capital  - $21,468,706 (</a:t>
            </a: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includes $4M BCC approved 7-20-21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Cares Campus – Facilities Operations FY22  - $1,861,112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Homeless Management Information System – Case Management  - $250,000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Clerk Staffing for CHAB and Clerk’s Office Administrative - $58,895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Services Agency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WellCare Living Supports Pilot Project - $661,500 (</a:t>
            </a: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includes $612k BCC approved 8-17-21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Kids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Kottage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Emergency Beds FY22  - $800,000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 CPS Personnel  - $527,133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Human Services Agency Vehicles (9) - $283,500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Place – Enhancements - $450,000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Place – Community Garden Fence - $130,000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E2612-60DF-4A90-A652-8B35DDAB5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281" y="197662"/>
            <a:ext cx="1493026" cy="1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7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16AC-942D-4405-B033-5E1A94B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Urgent Projects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3650E-BE4D-4010-8AF7-DF23F944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74" y="1459431"/>
            <a:ext cx="11224833" cy="5288991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Defender, District Attorney, and Courts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 Defender’s Office – Court Case Backlog Personnel &amp; Workstations - $1,316,195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District Attorney’s Office – Court Case Backlog Personnel &amp; Workstations - $2,423,414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Sparks Socially Distanced Courtroom - $380,900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Sparks Justice Court –  JAVS Audio Visual Upgrade - $138,638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Reno Justice Court – Courtroom A Remodel - $500,000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Self-Help Center - $90,675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District Court – Courtrooms Audio Visual Upgrade - $1,285,000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Sheriff’s Office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Deputy Sheriff Positions - $1,956,096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Detention Facility UVC Sanitation - $140,000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Examiner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Contract Staff, Pooled Positions, Overtime, PPE &amp; Supplies - $190,000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District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Mobile Outreach Vehicle/Command Post - $490,000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Improvements to Public Health Technology Infrastructure - $300,000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E2612-60DF-4A90-A652-8B35DDAB5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281" y="197662"/>
            <a:ext cx="1493026" cy="1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486C-29AE-8A4F-B6E4-6AF64FD9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37" y="793637"/>
            <a:ext cx="3367143" cy="4601183"/>
          </a:xfrm>
        </p:spPr>
        <p:txBody>
          <a:bodyPr>
            <a:normAutofit/>
          </a:bodyPr>
          <a:lstStyle/>
          <a:p>
            <a:r>
              <a:rPr lang="en-US" b="1" dirty="0"/>
              <a:t>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56287-6BF8-8449-A99A-64C00A8E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DCFD-92DA-DD45-82A2-C4AABFD40CF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C88A8F9-F269-A848-9892-9C0D8ABDCEB1}"/>
              </a:ext>
            </a:extLst>
          </p:cNvPr>
          <p:cNvGraphicFramePr/>
          <p:nvPr/>
        </p:nvGraphicFramePr>
        <p:xfrm>
          <a:off x="3891429" y="9424307"/>
          <a:ext cx="6934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Box 7">
            <a:extLst>
              <a:ext uri="{FF2B5EF4-FFF2-40B4-BE49-F238E27FC236}">
                <a16:creationId xmlns:a16="http://schemas.microsoft.com/office/drawing/2014/main" id="{8E0C2448-1C98-884A-82F0-1F1F92025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504" y="2308048"/>
            <a:ext cx="1679949" cy="26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b="1">
                <a:latin typeface="Arial" panose="020B0604020202020204" pitchFamily="34" charset="0"/>
                <a:ea typeface="Calibri" panose="020F0502020204030204" pitchFamily="34" charset="0"/>
              </a:rPr>
              <a:t>August – Nov </a:t>
            </a:r>
            <a:r>
              <a:rPr kumimoji="0" lang="en-US" altLang="en-US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2021</a:t>
            </a:r>
            <a:endParaRPr kumimoji="0" lang="en-US" altLang="en-US" sz="1800" b="1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E67EAF8A-B72A-8641-B8B4-ABB1FE7C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250" y="2304006"/>
            <a:ext cx="1409700" cy="3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D670E8DC-947F-934C-9313-18E6B15F0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555" y="2294796"/>
            <a:ext cx="1655074" cy="30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Jan. 2022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2027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947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9478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5261DD6-3EF8-7D4D-A931-55A1C9A72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558" y="3572764"/>
            <a:ext cx="754180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/>
                <a:cs typeface="Arial"/>
              </a:rPr>
              <a:t>Immediate priorities are supporting launch and implementation of the 23 urgent projects, development of Washoe County’s community-based grant making process, and to prepare/submit the 1</a:t>
            </a:r>
            <a:r>
              <a:rPr lang="en-US" altLang="en-US" baseline="30000" dirty="0">
                <a:latin typeface="Arial"/>
                <a:cs typeface="Arial"/>
              </a:rPr>
              <a:t>st</a:t>
            </a:r>
            <a:r>
              <a:rPr lang="en-US" altLang="en-US" dirty="0">
                <a:latin typeface="Arial"/>
                <a:cs typeface="Arial"/>
              </a:rPr>
              <a:t> quarterly project report due January 31</a:t>
            </a:r>
            <a:r>
              <a:rPr lang="en-US" altLang="en-US" baseline="30000" dirty="0">
                <a:latin typeface="Arial"/>
                <a:cs typeface="Arial"/>
              </a:rPr>
              <a:t>st</a:t>
            </a:r>
            <a:r>
              <a:rPr lang="en-US" altLang="en-US" dirty="0">
                <a:latin typeface="Arial"/>
                <a:cs typeface="Arial"/>
              </a:rPr>
              <a:t>. 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https://www.washoecounty.gov/ARPA/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F5E8F162-5BA1-0C44-A6F8-480AE3FB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329" y="21853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77279D5-24B1-8B45-A52C-2A9B14375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86" y="5648680"/>
            <a:ext cx="70942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Arial"/>
              </a:rPr>
              <a:t>Reminder: funds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must be allocated by December 2024 and </a:t>
            </a:r>
            <a:r>
              <a:rPr lang="en-US" altLang="en-US" sz="2000" dirty="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Arial"/>
              </a:rPr>
              <a:t>expended 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by December 2026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B3652B0-E76A-074A-AD61-B7DA357AC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358711"/>
              </p:ext>
            </p:extLst>
          </p:nvPr>
        </p:nvGraphicFramePr>
        <p:xfrm>
          <a:off x="3891429" y="2602254"/>
          <a:ext cx="7732002" cy="978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8" name="Arrow: Down 57">
            <a:extLst>
              <a:ext uri="{FF2B5EF4-FFF2-40B4-BE49-F238E27FC236}">
                <a16:creationId xmlns:a16="http://schemas.microsoft.com/office/drawing/2014/main" id="{05B0588D-9C36-4478-A43E-64A9308B070A}"/>
              </a:ext>
            </a:extLst>
          </p:cNvPr>
          <p:cNvSpPr/>
          <p:nvPr/>
        </p:nvSpPr>
        <p:spPr>
          <a:xfrm>
            <a:off x="7340016" y="1547077"/>
            <a:ext cx="483576" cy="981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5F47FD-8B2C-4AD6-8116-FEEF0DE9FD48}"/>
              </a:ext>
            </a:extLst>
          </p:cNvPr>
          <p:cNvSpPr txBox="1"/>
          <p:nvPr/>
        </p:nvSpPr>
        <p:spPr>
          <a:xfrm>
            <a:off x="4420333" y="1233120"/>
            <a:ext cx="22889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January 5, 2022</a:t>
            </a:r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5EF94E4B-6E44-40E7-AC9D-C5EF41451E4B}"/>
              </a:ext>
            </a:extLst>
          </p:cNvPr>
          <p:cNvSpPr/>
          <p:nvPr/>
        </p:nvSpPr>
        <p:spPr>
          <a:xfrm>
            <a:off x="8021458" y="2048130"/>
            <a:ext cx="315936" cy="608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235156-BC3C-4E35-B537-220A98DE998C}"/>
              </a:ext>
            </a:extLst>
          </p:cNvPr>
          <p:cNvSpPr txBox="1"/>
          <p:nvPr/>
        </p:nvSpPr>
        <p:spPr>
          <a:xfrm>
            <a:off x="7757892" y="1415999"/>
            <a:ext cx="170219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/>
              <a:t>Second half/allocation to be received (May 2022) $45.7M</a:t>
            </a:r>
          </a:p>
        </p:txBody>
      </p:sp>
    </p:spTree>
    <p:extLst>
      <p:ext uri="{BB962C8B-B14F-4D97-AF65-F5344CB8AC3E}">
        <p14:creationId xmlns:p14="http://schemas.microsoft.com/office/powerpoint/2010/main" val="180578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16AC-942D-4405-B033-5E1A94B0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Infrastructure Investment Jobs 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3650E-BE4D-4010-8AF7-DF23F944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74" y="1459431"/>
            <a:ext cx="11224833" cy="5288991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The breakdown of Nevada’s minimum expected funding contained in the Investing Infrastructure and Jobs Act is as follows: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$2.5 billion for federal-aid highway apportioned programs 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$459 million for public transportation 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$403 million for water infrastructure 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$293 million for airport improvements 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$225 million for bridge replacement and repairs 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$100 million for broadband infrastructure  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$38 million for the expansion of electric vehicle charging stations 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$12 million in cybersecurity infrastructure 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$8.6 million for wildfire prevention 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E2612-60DF-4A90-A652-8B35DDAB5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281" y="197662"/>
            <a:ext cx="1493026" cy="1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4011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102</TotalTime>
  <Words>685</Words>
  <Application>Microsoft Office PowerPoint</Application>
  <PresentationFormat>Widescreen</PresentationFormat>
  <Paragraphs>122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Segoe UI</vt:lpstr>
      <vt:lpstr>Symbol</vt:lpstr>
      <vt:lpstr>Times New Roman</vt:lpstr>
      <vt:lpstr>Wingdings</vt:lpstr>
      <vt:lpstr>Depth</vt:lpstr>
      <vt:lpstr>Coronavirus State and Local Fiscal Recovery Fund Update</vt:lpstr>
      <vt:lpstr>Washoe Public Comment Portal</vt:lpstr>
      <vt:lpstr>Projects Submitted State ARPA Funding for Northern Nevada </vt:lpstr>
      <vt:lpstr>Guiding Principles</vt:lpstr>
      <vt:lpstr>WASHOE ARPA  Projects</vt:lpstr>
      <vt:lpstr>Urgent Projects</vt:lpstr>
      <vt:lpstr>Urgent Projects </vt:lpstr>
      <vt:lpstr>TIMELINE</vt:lpstr>
      <vt:lpstr>Infrastructure Investment Jobs Act </vt:lpstr>
      <vt:lpstr>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Cares Campus Phase II</dc:title>
  <dc:creator>Dana Searcy</dc:creator>
  <cp:lastModifiedBy>Vasquez, Sandra</cp:lastModifiedBy>
  <cp:revision>4</cp:revision>
  <cp:lastPrinted>2021-10-25T19:38:57Z</cp:lastPrinted>
  <dcterms:created xsi:type="dcterms:W3CDTF">2021-07-22T15:10:47Z</dcterms:created>
  <dcterms:modified xsi:type="dcterms:W3CDTF">2022-01-05T17:54:10Z</dcterms:modified>
</cp:coreProperties>
</file>